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306" r:id="rId3"/>
    <p:sldId id="307" r:id="rId4"/>
    <p:sldId id="347" r:id="rId5"/>
    <p:sldId id="353" r:id="rId6"/>
    <p:sldId id="354" r:id="rId7"/>
    <p:sldId id="360" r:id="rId8"/>
    <p:sldId id="363" r:id="rId9"/>
    <p:sldId id="372" r:id="rId10"/>
    <p:sldId id="349" r:id="rId11"/>
    <p:sldId id="357" r:id="rId12"/>
    <p:sldId id="358" r:id="rId13"/>
    <p:sldId id="362" r:id="rId14"/>
    <p:sldId id="356" r:id="rId15"/>
    <p:sldId id="361" r:id="rId16"/>
    <p:sldId id="373" r:id="rId17"/>
    <p:sldId id="359" r:id="rId18"/>
    <p:sldId id="366" r:id="rId19"/>
    <p:sldId id="371" r:id="rId20"/>
    <p:sldId id="369" r:id="rId21"/>
    <p:sldId id="368" r:id="rId22"/>
    <p:sldId id="370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67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164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204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17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 cap="small" baseline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ctr">
              <a:defRPr sz="2600">
                <a:latin typeface="Candara" panose="020E0502030303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40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47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319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02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455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0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06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082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6FD7-1ADA-4236-933C-41021FE0C87C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79D9-E566-4286-AADC-E6963A0CE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922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1272" y="711200"/>
            <a:ext cx="11144417" cy="5168490"/>
          </a:xfrm>
        </p:spPr>
        <p:txBody>
          <a:bodyPr>
            <a:normAutofit/>
          </a:bodyPr>
          <a:lstStyle/>
          <a:p>
            <a:pPr algn="l"/>
            <a:r>
              <a:rPr lang="en-IN" sz="7300" b="1" cap="small" dirty="0">
                <a:latin typeface="Candara" panose="020E0502030303020204" pitchFamily="34" charset="0"/>
              </a:rPr>
              <a:t/>
            </a:r>
            <a:br>
              <a:rPr lang="en-IN" sz="7300" b="1" cap="small" dirty="0">
                <a:latin typeface="Candara" panose="020E0502030303020204" pitchFamily="34" charset="0"/>
              </a:rPr>
            </a:br>
            <a:r>
              <a:rPr lang="en-IN" sz="7300" b="1" cap="small" dirty="0">
                <a:latin typeface="Candara" panose="020E0502030303020204" pitchFamily="34" charset="0"/>
              </a:rPr>
              <a:t/>
            </a:r>
            <a:br>
              <a:rPr lang="en-IN" sz="7300" b="1" cap="small" dirty="0">
                <a:latin typeface="Candara" panose="020E0502030303020204" pitchFamily="34" charset="0"/>
              </a:rPr>
            </a:br>
            <a:r>
              <a:rPr lang="en-IN" sz="9600" b="1" cap="small" dirty="0">
                <a:latin typeface="Book Antiqua" panose="02040602050305030304" pitchFamily="18" charset="0"/>
              </a:rPr>
              <a:t/>
            </a:r>
            <a:br>
              <a:rPr lang="en-IN" sz="9600" b="1" cap="small" dirty="0">
                <a:latin typeface="Book Antiqua" panose="02040602050305030304" pitchFamily="18" charset="0"/>
              </a:rPr>
            </a:br>
            <a:r>
              <a:rPr lang="en-IN" sz="9600" b="1" cap="small" dirty="0">
                <a:latin typeface="Book Antiqua" panose="02040602050305030304" pitchFamily="18" charset="0"/>
              </a:rPr>
              <a:t>						</a:t>
            </a:r>
            <a:endParaRPr lang="en-IN" sz="53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56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Monuments and Forts of Deccan Sultanate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includes </a:t>
            </a:r>
            <a:r>
              <a:rPr lang="en-US" b="1" dirty="0">
                <a:solidFill>
                  <a:srgbClr val="00B050"/>
                </a:solidFill>
              </a:rPr>
              <a:t>Indo Islamic monuments </a:t>
            </a:r>
            <a:r>
              <a:rPr lang="en-US" b="1" dirty="0"/>
              <a:t>at 4 sites in </a:t>
            </a:r>
            <a:r>
              <a:rPr lang="en-US" b="1" dirty="0">
                <a:solidFill>
                  <a:srgbClr val="00B050"/>
                </a:solidFill>
              </a:rPr>
              <a:t>Gulbarga, </a:t>
            </a:r>
            <a:r>
              <a:rPr lang="en-US" b="1" dirty="0" err="1">
                <a:solidFill>
                  <a:srgbClr val="00B050"/>
                </a:solidFill>
              </a:rPr>
              <a:t>Bidar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Bijapur</a:t>
            </a:r>
            <a:r>
              <a:rPr lang="en-US" b="1" dirty="0">
                <a:solidFill>
                  <a:srgbClr val="00B050"/>
                </a:solidFill>
              </a:rPr>
              <a:t> and Hyderabad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Bahmani Monuments </a:t>
            </a:r>
            <a:r>
              <a:rPr lang="en-US" dirty="0"/>
              <a:t>at Gulbarga, Karnataka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Bahmani and </a:t>
            </a:r>
            <a:r>
              <a:rPr lang="en-US" b="1" dirty="0" err="1">
                <a:solidFill>
                  <a:srgbClr val="00B050"/>
                </a:solidFill>
              </a:rPr>
              <a:t>Barid</a:t>
            </a:r>
            <a:r>
              <a:rPr lang="en-US" b="1" dirty="0">
                <a:solidFill>
                  <a:srgbClr val="00B050"/>
                </a:solidFill>
              </a:rPr>
              <a:t> Shahi Monuments </a:t>
            </a:r>
            <a:r>
              <a:rPr lang="en-US" dirty="0"/>
              <a:t>at </a:t>
            </a:r>
            <a:r>
              <a:rPr lang="en-US" dirty="0" err="1"/>
              <a:t>Bidar</a:t>
            </a:r>
            <a:r>
              <a:rPr lang="en-US" dirty="0"/>
              <a:t>, Karnataka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Adil Shashi Monuments </a:t>
            </a:r>
            <a:r>
              <a:rPr lang="en-US" dirty="0"/>
              <a:t>at </a:t>
            </a:r>
            <a:r>
              <a:rPr lang="en-US" dirty="0" err="1"/>
              <a:t>Bijapur</a:t>
            </a:r>
            <a:r>
              <a:rPr lang="en-US" dirty="0"/>
              <a:t>, Karnataka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</a:rPr>
              <a:t>Qutb</a:t>
            </a:r>
            <a:r>
              <a:rPr lang="en-US" b="1" dirty="0">
                <a:solidFill>
                  <a:srgbClr val="00B050"/>
                </a:solidFill>
              </a:rPr>
              <a:t> Shahi Monuments </a:t>
            </a:r>
            <a:r>
              <a:rPr lang="en-US" dirty="0"/>
              <a:t>at Hyderabad, </a:t>
            </a:r>
            <a:r>
              <a:rPr lang="en-US" dirty="0" err="1"/>
              <a:t>Telengana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15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Bahmani Monuments at Gulbarga and </a:t>
            </a:r>
            <a:r>
              <a:rPr lang="en-IN" dirty="0" err="1"/>
              <a:t>Bidar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Bahmani Monuments at Gulbarga, Karnataka : </a:t>
            </a:r>
          </a:p>
          <a:p>
            <a:pPr marL="0" indent="0">
              <a:buNone/>
            </a:pPr>
            <a:r>
              <a:rPr lang="en-US" dirty="0"/>
              <a:t>These monuments were built in 14th century and primarily comprise of: </a:t>
            </a:r>
          </a:p>
          <a:p>
            <a:pPr marL="0" indent="0">
              <a:buNone/>
            </a:pPr>
            <a:r>
              <a:rPr lang="en-US" dirty="0"/>
              <a:t>The Gulbarga Fort and Great Mosque in the Fort</a:t>
            </a:r>
          </a:p>
          <a:p>
            <a:pPr marL="0" indent="0">
              <a:buNone/>
            </a:pPr>
            <a:r>
              <a:rPr lang="en-US" dirty="0"/>
              <a:t>The Haft </a:t>
            </a:r>
            <a:r>
              <a:rPr lang="en-US" dirty="0" err="1"/>
              <a:t>Gumbad</a:t>
            </a:r>
            <a:r>
              <a:rPr lang="en-US" dirty="0"/>
              <a:t> complex with seven tombs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Bahmani and </a:t>
            </a:r>
            <a:r>
              <a:rPr lang="en-US" b="1" dirty="0" err="1">
                <a:solidFill>
                  <a:srgbClr val="FF0000"/>
                </a:solidFill>
              </a:rPr>
              <a:t>Barid</a:t>
            </a:r>
            <a:r>
              <a:rPr lang="en-US" b="1" dirty="0">
                <a:solidFill>
                  <a:srgbClr val="FF0000"/>
                </a:solidFill>
              </a:rPr>
              <a:t> Shahi Monuments at </a:t>
            </a:r>
            <a:r>
              <a:rPr lang="en-US" b="1" dirty="0" err="1">
                <a:solidFill>
                  <a:srgbClr val="FF0000"/>
                </a:solidFill>
              </a:rPr>
              <a:t>Bidar</a:t>
            </a:r>
            <a:r>
              <a:rPr lang="en-US" b="1" dirty="0">
                <a:solidFill>
                  <a:srgbClr val="FF0000"/>
                </a:solidFill>
              </a:rPr>
              <a:t>, Karnataka </a:t>
            </a:r>
          </a:p>
          <a:p>
            <a:pPr marL="0" indent="0">
              <a:buNone/>
            </a:pPr>
            <a:r>
              <a:rPr lang="en-US" dirty="0"/>
              <a:t>These were built from late 15th to the early 16th centuries and comprise of </a:t>
            </a:r>
            <a:r>
              <a:rPr lang="en-US" dirty="0" err="1"/>
              <a:t>Bidar</a:t>
            </a:r>
            <a:r>
              <a:rPr lang="en-US" dirty="0"/>
              <a:t> Fort, Madrasa Mahmud </a:t>
            </a:r>
            <a:r>
              <a:rPr lang="en-US" dirty="0" err="1"/>
              <a:t>Gawan</a:t>
            </a:r>
            <a:r>
              <a:rPr lang="en-US" dirty="0"/>
              <a:t>, </a:t>
            </a:r>
            <a:r>
              <a:rPr lang="en-US" dirty="0" err="1"/>
              <a:t>Bahamani</a:t>
            </a:r>
            <a:r>
              <a:rPr lang="en-US" dirty="0"/>
              <a:t> tombs at </a:t>
            </a:r>
            <a:r>
              <a:rPr lang="en-US" dirty="0" err="1"/>
              <a:t>Ashtur</a:t>
            </a:r>
            <a:r>
              <a:rPr lang="en-US" dirty="0"/>
              <a:t> and </a:t>
            </a:r>
            <a:r>
              <a:rPr lang="en-US" dirty="0" err="1"/>
              <a:t>Barid</a:t>
            </a:r>
            <a:r>
              <a:rPr lang="en-US" dirty="0"/>
              <a:t> Shahi tombs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85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Adil Shashi Monuments at </a:t>
            </a:r>
            <a:r>
              <a:rPr lang="en-US" dirty="0" err="1"/>
              <a:t>Bijapur</a:t>
            </a:r>
            <a:r>
              <a:rPr lang="en-US" dirty="0"/>
              <a:t>, Karnataka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30156" cy="4732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Adil Shahi monuments at </a:t>
            </a:r>
            <a:r>
              <a:rPr lang="en-US" dirty="0" err="1"/>
              <a:t>Bijapur</a:t>
            </a:r>
            <a:r>
              <a:rPr lang="en-US" dirty="0"/>
              <a:t> date from late 15th to the late 17th centuries.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an ensemble of 80 small and big monuments including the fortifications, gates, water systems and tanks, several mosques and tombs and palatial structures.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most remarkable monuments within the fort is </a:t>
            </a:r>
            <a:r>
              <a:rPr lang="en-US" b="1" dirty="0">
                <a:solidFill>
                  <a:srgbClr val="00B050"/>
                </a:solidFill>
              </a:rPr>
              <a:t>Gol Gumbaz </a:t>
            </a:r>
            <a:r>
              <a:rPr lang="en-US" dirty="0"/>
              <a:t>that is the 2nd largest dome in </a:t>
            </a:r>
            <a:r>
              <a:rPr lang="en-US" dirty="0">
                <a:solidFill>
                  <a:srgbClr val="00B050"/>
                </a:solidFill>
              </a:rPr>
              <a:t>world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is the </a:t>
            </a:r>
            <a:r>
              <a:rPr lang="en-US" b="1" dirty="0">
                <a:solidFill>
                  <a:srgbClr val="00B050"/>
                </a:solidFill>
              </a:rPr>
              <a:t>tomb of Muhammad Adil Shah.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99BF04-F364-4BA9-BAF6-B694F5EF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97" y="2552314"/>
            <a:ext cx="3997403" cy="23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47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Qutb</a:t>
            </a:r>
            <a:r>
              <a:rPr lang="en-US" dirty="0"/>
              <a:t> Shahi Monuments at Hyderabad, </a:t>
            </a:r>
            <a:r>
              <a:rPr lang="en-US" dirty="0" err="1"/>
              <a:t>Telengana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landmarks that symbolize the </a:t>
            </a:r>
            <a:r>
              <a:rPr lang="en-US" dirty="0" err="1"/>
              <a:t>Qutb</a:t>
            </a:r>
            <a:r>
              <a:rPr lang="en-US" dirty="0"/>
              <a:t> Shahi Dynasty are Golconda Fort, </a:t>
            </a:r>
            <a:r>
              <a:rPr lang="en-US" dirty="0" err="1"/>
              <a:t>Qutb</a:t>
            </a:r>
            <a:r>
              <a:rPr lang="en-US" dirty="0"/>
              <a:t> Shahi Tombs and Charminar.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Charminar is a ceremonial Gateway built to celebrate the foundation of Hyderabad in 1591 A.D. 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7853" y="4001294"/>
            <a:ext cx="9695391" cy="2752725"/>
            <a:chOff x="317853" y="4001294"/>
            <a:chExt cx="9695391" cy="2752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CB3E62-C817-4A7C-8FF4-1368889D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853" y="4001294"/>
              <a:ext cx="5505450" cy="27527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DF37A8C-C7AB-49E2-AB86-5A54DBE7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449" y="4001294"/>
              <a:ext cx="2218795" cy="2726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266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2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/>
              <a:t> CHARDHAM PARIYOJANA </a:t>
            </a:r>
            <a:endParaRPr lang="en-IN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Recently, 440 </a:t>
            </a:r>
            <a:r>
              <a:rPr lang="en-US" dirty="0" err="1"/>
              <a:t>metre</a:t>
            </a:r>
            <a:r>
              <a:rPr lang="en-US" dirty="0"/>
              <a:t>-long tunnel under </a:t>
            </a:r>
            <a:r>
              <a:rPr lang="en-US" dirty="0" err="1"/>
              <a:t>Chardham</a:t>
            </a:r>
            <a:r>
              <a:rPr lang="en-US" dirty="0"/>
              <a:t> </a:t>
            </a:r>
            <a:r>
              <a:rPr lang="en-US" dirty="0" err="1"/>
              <a:t>Pariyojana</a:t>
            </a:r>
            <a:r>
              <a:rPr lang="en-US" dirty="0"/>
              <a:t> was inaugurated in </a:t>
            </a:r>
            <a:r>
              <a:rPr lang="en-US" dirty="0" err="1"/>
              <a:t>Chamba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1733" y="947865"/>
            <a:ext cx="319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IN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D977D6-81E7-4ED9-BBED-ACC3E6394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098" y="681037"/>
            <a:ext cx="7838936" cy="9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2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849745"/>
            <a:ext cx="3906980" cy="577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initiative was taken up by Ministry of Road Transport and Highways for connectivity Improvement for Char-Dham (</a:t>
            </a:r>
            <a:r>
              <a:rPr lang="en-US" dirty="0" err="1"/>
              <a:t>Kedarnath</a:t>
            </a:r>
            <a:r>
              <a:rPr lang="en-US" dirty="0"/>
              <a:t>, Badrinath, </a:t>
            </a:r>
            <a:r>
              <a:rPr lang="en-US" dirty="0" err="1"/>
              <a:t>Yamunothri</a:t>
            </a:r>
            <a:r>
              <a:rPr lang="en-US" dirty="0"/>
              <a:t> &amp; </a:t>
            </a:r>
            <a:r>
              <a:rPr lang="en-US" dirty="0" err="1"/>
              <a:t>Gangothri</a:t>
            </a:r>
            <a:r>
              <a:rPr lang="en-US" dirty="0"/>
              <a:t>) in Uttarakhand.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also gives Connectivity to the India-China border.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90BCE9-44EC-4A66-8DA9-5824099A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03" y="120073"/>
            <a:ext cx="7418197" cy="67379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690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2655" y="507999"/>
            <a:ext cx="11037454" cy="5818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Which of the statement is correct regarding the Konark Sun Temple?</a:t>
            </a: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/>
            </a:r>
            <a:br>
              <a:rPr lang="en-IN" sz="2600" b="1" dirty="0">
                <a:latin typeface="Candara" panose="020E0502030303020204" pitchFamily="34" charset="0"/>
              </a:rPr>
            </a:br>
            <a:r>
              <a:rPr lang="en-IN" sz="2600" b="1" dirty="0">
                <a:latin typeface="Candara" panose="020E0502030303020204" pitchFamily="34" charset="0"/>
              </a:rPr>
              <a:t>1) </a:t>
            </a:r>
            <a:r>
              <a:rPr lang="en-US" sz="2600" b="1" dirty="0">
                <a:latin typeface="Candara" panose="020E0502030303020204" pitchFamily="34" charset="0"/>
              </a:rPr>
              <a:t>It was built middle of 8th century, by King </a:t>
            </a:r>
            <a:r>
              <a:rPr lang="en-US" sz="2600" b="1" dirty="0" err="1">
                <a:latin typeface="Candara" panose="020E0502030303020204" pitchFamily="34" charset="0"/>
              </a:rPr>
              <a:t>Narasimhadeva</a:t>
            </a:r>
            <a:r>
              <a:rPr lang="en-US" sz="2600" b="1" dirty="0">
                <a:latin typeface="Candara" panose="020E0502030303020204" pitchFamily="34" charset="0"/>
              </a:rPr>
              <a:t> I of Ganga dynasty</a:t>
            </a:r>
            <a:endParaRPr lang="en-IN" sz="2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2) </a:t>
            </a:r>
            <a:r>
              <a:rPr lang="en-US" sz="2600" b="1" dirty="0">
                <a:latin typeface="Candara" panose="020E0502030303020204" pitchFamily="34" charset="0"/>
              </a:rPr>
              <a:t>It is UNESCO world heritage site.</a:t>
            </a: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Which of the above statements is/are correct?</a:t>
            </a:r>
            <a:r>
              <a:rPr lang="en-IN" sz="2600" dirty="0">
                <a:latin typeface="Candara" panose="020E0502030303020204" pitchFamily="34" charset="0"/>
              </a:rPr>
              <a:t/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1 only</a:t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2 only</a:t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Both 1 and 2</a:t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Neither 1 nor 2</a:t>
            </a:r>
            <a:r>
              <a:rPr lang="en-IN" sz="2600" b="1" dirty="0">
                <a:latin typeface="Candara" panose="020E0502030303020204" pitchFamily="34" charset="0"/>
              </a:rPr>
              <a:t/>
            </a:r>
            <a:br>
              <a:rPr lang="en-IN" sz="2600" b="1" dirty="0">
                <a:latin typeface="Candara" panose="020E0502030303020204" pitchFamily="34" charset="0"/>
              </a:rPr>
            </a:br>
            <a:endParaRPr lang="en-IN" sz="2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04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2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KONARK SUN TEMPLE</a:t>
            </a:r>
            <a:endParaRPr lang="en-IN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central government has launched a program for the solarization of Odisha’s Konark Sun Temple and the surrounding Konark town.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1733" y="947865"/>
            <a:ext cx="319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IN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71FDE8-1BE7-4287-922C-69D5373E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053" y="400295"/>
            <a:ext cx="6267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0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Sun Temple, Konark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492"/>
            <a:ext cx="10515600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It was built middle of 13th century, by King </a:t>
            </a:r>
            <a:r>
              <a:rPr lang="en-US" dirty="0" err="1"/>
              <a:t>Narasimhadeva</a:t>
            </a:r>
            <a:r>
              <a:rPr lang="en-US" dirty="0"/>
              <a:t> I of Ganga dynasty.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Temple is representation of sun god </a:t>
            </a:r>
            <a:r>
              <a:rPr lang="en-US" b="1" dirty="0">
                <a:solidFill>
                  <a:srgbClr val="00B050"/>
                </a:solidFill>
              </a:rPr>
              <a:t>Surya's chariot </a:t>
            </a:r>
            <a:r>
              <a:rPr lang="en-US" dirty="0"/>
              <a:t>with </a:t>
            </a:r>
            <a:r>
              <a:rPr lang="en-US" b="1" dirty="0">
                <a:solidFill>
                  <a:srgbClr val="00B050"/>
                </a:solidFill>
              </a:rPr>
              <a:t>24 wheels.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UNESCO world heritage site.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known as </a:t>
            </a:r>
            <a:r>
              <a:rPr lang="en-US" b="1" dirty="0">
                <a:solidFill>
                  <a:srgbClr val="00B050"/>
                </a:solidFill>
              </a:rPr>
              <a:t>'Black Pagoda</a:t>
            </a:r>
            <a:r>
              <a:rPr lang="en-US" dirty="0"/>
              <a:t>' due to its </a:t>
            </a:r>
            <a:r>
              <a:rPr lang="en-US" b="1" dirty="0">
                <a:solidFill>
                  <a:srgbClr val="00B050"/>
                </a:solidFill>
              </a:rPr>
              <a:t>dark color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Ministry of New and Renewable Energy </a:t>
            </a:r>
            <a:r>
              <a:rPr lang="en-US" dirty="0"/>
              <a:t>has taken up the Complete </a:t>
            </a:r>
            <a:r>
              <a:rPr lang="en-US" dirty="0" err="1"/>
              <a:t>Solarisation</a:t>
            </a:r>
            <a:r>
              <a:rPr lang="en-US" dirty="0"/>
              <a:t> of Konark sun temple and Konark town in Odisha to develop it as ‘</a:t>
            </a:r>
            <a:r>
              <a:rPr lang="en-US" dirty="0">
                <a:solidFill>
                  <a:srgbClr val="00B050"/>
                </a:solidFill>
              </a:rPr>
              <a:t>Surya </a:t>
            </a:r>
            <a:r>
              <a:rPr lang="en-US" dirty="0" err="1">
                <a:solidFill>
                  <a:srgbClr val="00B050"/>
                </a:solidFill>
              </a:rPr>
              <a:t>Nagri</a:t>
            </a:r>
            <a:r>
              <a:rPr lang="en-US" dirty="0"/>
              <a:t>’.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25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E7A72B-72B7-4C36-A4B2-8F8EB091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90" y="1751542"/>
            <a:ext cx="4371975" cy="3829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4E9FE6-A6C7-4957-8A51-F43787057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37" y="1637242"/>
            <a:ext cx="3721274" cy="39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53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2" y="240146"/>
            <a:ext cx="6003635" cy="5883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cap="small" dirty="0"/>
          </a:p>
          <a:p>
            <a:pPr marL="0" indent="0">
              <a:buNone/>
            </a:pPr>
            <a:r>
              <a:rPr lang="en-IN" sz="4000" b="1" dirty="0"/>
              <a:t>	Follow me 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4000" dirty="0"/>
          </a:p>
          <a:p>
            <a:pPr marL="1828800" lvl="4" indent="0">
              <a:buNone/>
            </a:pPr>
            <a:r>
              <a:rPr lang="en-IN" sz="3200" b="1" dirty="0" err="1">
                <a:solidFill>
                  <a:srgbClr val="7030A0"/>
                </a:solidFill>
              </a:rPr>
              <a:t>AnirudhSir</a:t>
            </a:r>
            <a:endParaRPr lang="en-IN" sz="3200" b="1" dirty="0">
              <a:solidFill>
                <a:srgbClr val="7030A0"/>
              </a:solidFill>
            </a:endParaRPr>
          </a:p>
          <a:p>
            <a:pPr marL="1828800" lvl="4" indent="0">
              <a:buNone/>
            </a:pPr>
            <a:endParaRPr lang="en-IN" sz="4000" dirty="0"/>
          </a:p>
          <a:p>
            <a:pPr marL="1828800" lvl="4" indent="0">
              <a:lnSpc>
                <a:spcPct val="100000"/>
              </a:lnSpc>
              <a:buNone/>
            </a:pPr>
            <a:endParaRPr lang="en-IN" sz="3200" b="1" dirty="0"/>
          </a:p>
          <a:p>
            <a:pPr marL="1828800" lvl="4" indent="0">
              <a:lnSpc>
                <a:spcPct val="100000"/>
              </a:lnSpc>
              <a:buNone/>
            </a:pPr>
            <a:r>
              <a:rPr lang="en-IN" sz="3200" b="1" dirty="0">
                <a:solidFill>
                  <a:srgbClr val="7030A0"/>
                </a:solidFill>
              </a:rPr>
              <a:t>anirudh15a </a:t>
            </a:r>
          </a:p>
          <a:p>
            <a:pPr marL="1828800" lvl="4" indent="0">
              <a:buNone/>
            </a:pPr>
            <a:endParaRPr lang="en-IN" sz="3200" b="1" dirty="0"/>
          </a:p>
          <a:p>
            <a:pPr marL="1828800" lvl="4" indent="0">
              <a:buNone/>
            </a:pPr>
            <a:endParaRPr lang="en-IN" sz="3200" b="1" dirty="0"/>
          </a:p>
          <a:p>
            <a:pPr marL="1828800" lvl="4" indent="0">
              <a:buNone/>
            </a:pPr>
            <a:endParaRPr lang="en-IN" sz="3200" b="1" dirty="0"/>
          </a:p>
          <a:p>
            <a:pPr marL="1828800" lvl="4" indent="0">
              <a:buNone/>
            </a:pPr>
            <a:r>
              <a:rPr lang="en-IN" sz="3200" b="1" dirty="0">
                <a:solidFill>
                  <a:srgbClr val="7030A0"/>
                </a:solidFill>
              </a:rPr>
              <a:t>@anirudh_23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016" y="1719588"/>
            <a:ext cx="792703" cy="792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013" y="5112966"/>
            <a:ext cx="696706" cy="69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44" t="1700" r="1722" b="1330"/>
          <a:stretch/>
        </p:blipFill>
        <p:spPr>
          <a:xfrm>
            <a:off x="6631709" y="461818"/>
            <a:ext cx="5421745" cy="604981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6" name="Picture 2" descr="Instagram Logo Png - Free Transparent PNG Log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016" y="3260435"/>
            <a:ext cx="791029" cy="7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0"/>
            <a:ext cx="45258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2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2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/>
              <a:t> Florence Nightingale</a:t>
            </a:r>
            <a:endParaRPr lang="en-IN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200th birth anniversary of Florence Nightingale, founder of modern nursing was celebrated on May 12.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1733" y="947865"/>
            <a:ext cx="319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IN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9D9A5E-6705-4257-8139-1BA80AEA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16" y="400295"/>
            <a:ext cx="7260696" cy="16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15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Florence Nightingale (1820-1910)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E31519E-A625-439A-B3C5-86C9003B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7744178" cy="482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Florence Nightingale (1820-1910) also known as “The Lady with the Lamp” was a </a:t>
            </a:r>
            <a:r>
              <a:rPr lang="en-US" b="1" dirty="0">
                <a:solidFill>
                  <a:srgbClr val="00B050"/>
                </a:solidFill>
              </a:rPr>
              <a:t>British nurse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social reformer and statistician best known as the founder of modern nursing.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She established St. Thomas’ Hospital, London and the Nightingale Training School for Nurses in 1860.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/>
              <a:t>She is credited with being the </a:t>
            </a:r>
            <a:r>
              <a:rPr lang="en-US" b="1" dirty="0">
                <a:solidFill>
                  <a:srgbClr val="00B050"/>
                </a:solidFill>
              </a:rPr>
              <a:t>first healthcare professional to use data to show that infections control improves health outcomes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A43CA2-991B-49C0-ABFB-54E1F3E4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1791494"/>
            <a:ext cx="3086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90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889"/>
            <a:ext cx="10515600" cy="591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Through her career </a:t>
            </a:r>
            <a:r>
              <a:rPr lang="en-US" b="1" dirty="0">
                <a:solidFill>
                  <a:srgbClr val="00B050"/>
                </a:solidFill>
              </a:rPr>
              <a:t>she stressed on practice of handwashing </a:t>
            </a:r>
            <a:r>
              <a:rPr lang="en-US" dirty="0"/>
              <a:t>that is relevant as ever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 was instrumental in setting up </a:t>
            </a:r>
            <a:r>
              <a:rPr lang="en-US" b="1" dirty="0">
                <a:solidFill>
                  <a:srgbClr val="00B050"/>
                </a:solidFill>
              </a:rPr>
              <a:t>training for midwives </a:t>
            </a:r>
            <a:r>
              <a:rPr lang="en-US" dirty="0"/>
              <a:t>and nurses in workhouse infirmaries.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International Nurses Day </a:t>
            </a:r>
            <a:r>
              <a:rPr lang="en-US" dirty="0"/>
              <a:t>is observed annually on May 12 commemorating her birth and celebrates the important role of nurses in health care.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World Health Organization </a:t>
            </a:r>
            <a:r>
              <a:rPr lang="en-US" dirty="0"/>
              <a:t>(WHO) has designated 2020 as the “</a:t>
            </a:r>
            <a:r>
              <a:rPr lang="en-US" b="1" dirty="0">
                <a:solidFill>
                  <a:srgbClr val="00B050"/>
                </a:solidFill>
              </a:rPr>
              <a:t>International Year of the Nurse and the Midwife</a:t>
            </a:r>
            <a:r>
              <a:rPr lang="en-US" b="1" dirty="0"/>
              <a:t>,” </a:t>
            </a:r>
            <a:r>
              <a:rPr lang="en-US" dirty="0"/>
              <a:t>in honor of the 200th anniversary of Florence Nightingale's birth.</a:t>
            </a:r>
          </a:p>
        </p:txBody>
      </p:sp>
    </p:spTree>
    <p:extLst>
      <p:ext uri="{BB962C8B-B14F-4D97-AF65-F5344CB8AC3E}">
        <p14:creationId xmlns:p14="http://schemas.microsoft.com/office/powerpoint/2010/main" xmlns="" val="175485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619" y="589935"/>
            <a:ext cx="11325271" cy="5230761"/>
          </a:xfrm>
        </p:spPr>
        <p:txBody>
          <a:bodyPr>
            <a:normAutofit/>
          </a:bodyPr>
          <a:lstStyle/>
          <a:p>
            <a:r>
              <a:rPr lang="en-IN" sz="7200" b="1" cap="small" dirty="0">
                <a:latin typeface="Candara" panose="020E0502030303020204" pitchFamily="34" charset="0"/>
              </a:rPr>
              <a:t>Stay Tuned…</a:t>
            </a:r>
            <a:r>
              <a:rPr lang="en-IN" b="1" cap="small" dirty="0">
                <a:latin typeface="Candara" panose="020E0502030303020204" pitchFamily="34" charset="0"/>
              </a:rPr>
              <a:t>	</a:t>
            </a:r>
            <a:r>
              <a:rPr lang="en-IN" b="1" cap="small" dirty="0">
                <a:latin typeface="Book Antiqua" panose="02040602050305030304" pitchFamily="18" charset="0"/>
              </a:rPr>
              <a:t>			</a:t>
            </a:r>
          </a:p>
          <a:p>
            <a:r>
              <a:rPr lang="en-IN" b="1" cap="small" dirty="0">
                <a:latin typeface="Book Antiqua" panose="02040602050305030304" pitchFamily="18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5258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282813" y="5431614"/>
            <a:ext cx="5770641" cy="723380"/>
          </a:xfrm>
          <a:prstGeom prst="snip2Diag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sz="3600" b="1" cap="small" dirty="0">
                <a:latin typeface="Candara" panose="020E0502030303020204" pitchFamily="34" charset="0"/>
              </a:rPr>
              <a:t>Subscribe to Study IQ</a:t>
            </a:r>
            <a:endParaRPr lang="en-IN" sz="36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02" y="5474263"/>
            <a:ext cx="865085" cy="865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987" y="5849189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1"/>
                </a:solidFill>
              </a:rPr>
              <a:t>@anirudh_23</a:t>
            </a:r>
          </a:p>
        </p:txBody>
      </p:sp>
    </p:spTree>
    <p:extLst>
      <p:ext uri="{BB962C8B-B14F-4D97-AF65-F5344CB8AC3E}">
        <p14:creationId xmlns:p14="http://schemas.microsoft.com/office/powerpoint/2010/main" xmlns="" val="143938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563" y="3469817"/>
            <a:ext cx="5549610" cy="338818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361332" cy="34698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332" y="0"/>
            <a:ext cx="5839611" cy="35652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6350"/>
            <a:ext cx="12472988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737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2655" y="507999"/>
            <a:ext cx="11037454" cy="5818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Which of the statement is correct regarding the </a:t>
            </a:r>
            <a:r>
              <a:rPr lang="en-IN" sz="2600" b="1" dirty="0" err="1">
                <a:latin typeface="Candara" panose="020E0502030303020204" pitchFamily="34" charset="0"/>
              </a:rPr>
              <a:t>dholavira</a:t>
            </a:r>
            <a:r>
              <a:rPr lang="en-IN" sz="2600" b="1" dirty="0">
                <a:latin typeface="Candara" panose="020E0502030303020204" pitchFamily="34" charset="0"/>
              </a:rPr>
              <a:t>?</a:t>
            </a: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/>
            </a:r>
            <a:br>
              <a:rPr lang="en-IN" sz="2600" b="1" dirty="0">
                <a:latin typeface="Candara" panose="020E0502030303020204" pitchFamily="34" charset="0"/>
              </a:rPr>
            </a:br>
            <a:r>
              <a:rPr lang="en-IN" sz="2600" b="1" dirty="0">
                <a:latin typeface="Candara" panose="020E0502030303020204" pitchFamily="34" charset="0"/>
              </a:rPr>
              <a:t>1) </a:t>
            </a:r>
            <a:r>
              <a:rPr lang="en-US" sz="2600" b="1" dirty="0" err="1">
                <a:latin typeface="Candara" panose="020E0502030303020204" pitchFamily="34" charset="0"/>
              </a:rPr>
              <a:t>Dholavira</a:t>
            </a:r>
            <a:r>
              <a:rPr lang="en-US" sz="2600" b="1" dirty="0">
                <a:latin typeface="Candara" panose="020E0502030303020204" pitchFamily="34" charset="0"/>
              </a:rPr>
              <a:t> is located in </a:t>
            </a:r>
            <a:r>
              <a:rPr lang="en-US" sz="2600" b="1" dirty="0" err="1">
                <a:latin typeface="Candara" panose="020E0502030303020204" pitchFamily="34" charset="0"/>
              </a:rPr>
              <a:t>Khadir</a:t>
            </a:r>
            <a:r>
              <a:rPr lang="en-US" sz="2600" b="1" dirty="0">
                <a:latin typeface="Candara" panose="020E0502030303020204" pitchFamily="34" charset="0"/>
              </a:rPr>
              <a:t> Island of the </a:t>
            </a:r>
            <a:r>
              <a:rPr lang="en-US" sz="2600" b="1" dirty="0" err="1">
                <a:latin typeface="Candara" panose="020E0502030303020204" pitchFamily="34" charset="0"/>
              </a:rPr>
              <a:t>Rann</a:t>
            </a:r>
            <a:r>
              <a:rPr lang="en-US" sz="2600" b="1" dirty="0">
                <a:latin typeface="Candara" panose="020E0502030303020204" pitchFamily="34" charset="0"/>
              </a:rPr>
              <a:t> of Kutch</a:t>
            </a:r>
            <a:endParaRPr lang="en-IN" sz="2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2) </a:t>
            </a:r>
            <a:r>
              <a:rPr lang="en-US" sz="2600" b="1" dirty="0">
                <a:latin typeface="Candara" panose="020E0502030303020204" pitchFamily="34" charset="0"/>
              </a:rPr>
              <a:t>It is one of the two largest Harappan sites in India</a:t>
            </a:r>
          </a:p>
          <a:p>
            <a:pPr marL="0" indent="0">
              <a:buNone/>
            </a:pPr>
            <a:r>
              <a:rPr lang="en-IN" sz="2600" b="1" dirty="0">
                <a:latin typeface="Candara" panose="020E0502030303020204" pitchFamily="34" charset="0"/>
              </a:rPr>
              <a:t>Which of the above statements is/are correct?</a:t>
            </a:r>
            <a:r>
              <a:rPr lang="en-IN" sz="2600" dirty="0">
                <a:latin typeface="Candara" panose="020E0502030303020204" pitchFamily="34" charset="0"/>
              </a:rPr>
              <a:t/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1 only</a:t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2 only</a:t>
            </a:r>
            <a:br>
              <a:rPr lang="en-IN" sz="2600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Both 1 and 2</a:t>
            </a:r>
            <a:r>
              <a:rPr lang="en-IN" sz="2600" b="1" dirty="0">
                <a:latin typeface="Candara" panose="020E0502030303020204" pitchFamily="34" charset="0"/>
              </a:rPr>
              <a:t/>
            </a:r>
            <a:br>
              <a:rPr lang="en-IN" sz="2600" b="1" dirty="0">
                <a:latin typeface="Candara" panose="020E0502030303020204" pitchFamily="34" charset="0"/>
              </a:rPr>
            </a:br>
            <a:r>
              <a:rPr lang="en-IN" sz="2600" dirty="0">
                <a:latin typeface="Candara" panose="020E0502030303020204" pitchFamily="34" charset="0"/>
              </a:rPr>
              <a:t>Neither 1 nor 2</a:t>
            </a:r>
            <a:r>
              <a:rPr lang="en-IN" sz="2600" b="1" dirty="0">
                <a:latin typeface="Candara" panose="020E0502030303020204" pitchFamily="34" charset="0"/>
              </a:rPr>
              <a:t/>
            </a:r>
            <a:br>
              <a:rPr lang="en-IN" sz="2600" b="1" dirty="0">
                <a:latin typeface="Candara" panose="020E0502030303020204" pitchFamily="34" charset="0"/>
              </a:rPr>
            </a:br>
            <a:endParaRPr lang="en-IN" sz="2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86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2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dirty="0"/>
              <a:t/>
            </a:r>
            <a:br>
              <a:rPr lang="en-IN" dirty="0"/>
            </a:b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/>
              <a:t> World Heritage List for 2020 </a:t>
            </a:r>
            <a:endParaRPr lang="en-IN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Government of India has submitted two nomination dossiers ‘</a:t>
            </a:r>
            <a:r>
              <a:rPr lang="en-US" b="1" dirty="0" err="1">
                <a:solidFill>
                  <a:srgbClr val="00B050"/>
                </a:solidFill>
              </a:rPr>
              <a:t>Dholavira</a:t>
            </a:r>
            <a:r>
              <a:rPr lang="en-US" dirty="0"/>
              <a:t>: A Harappan City’ and ‘Monuments and Forts </a:t>
            </a:r>
            <a:r>
              <a:rPr lang="en-US" b="1" dirty="0"/>
              <a:t>of </a:t>
            </a:r>
            <a:r>
              <a:rPr lang="en-US" b="1" dirty="0">
                <a:solidFill>
                  <a:srgbClr val="00B050"/>
                </a:solidFill>
              </a:rPr>
              <a:t>Deccan Sultanate</a:t>
            </a:r>
            <a:r>
              <a:rPr lang="en-US" dirty="0"/>
              <a:t>’ for inclusion in the World Heritage List for the year 2020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12497" y="681036"/>
            <a:ext cx="185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IN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B99EEE-4DAD-4122-879F-C8FCBA0D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7683" y="681036"/>
            <a:ext cx="9554317" cy="10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74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World Heritage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UNESCO</a:t>
            </a:r>
            <a:r>
              <a:rPr lang="en-US" dirty="0"/>
              <a:t> identifies World Heritage sites which must be of outstanding universal value.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It helps in </a:t>
            </a:r>
            <a:r>
              <a:rPr lang="en-US" b="1" dirty="0">
                <a:solidFill>
                  <a:srgbClr val="FF0000"/>
                </a:solidFill>
              </a:rPr>
              <a:t>protection and preservation of cultural and natural heritage </a:t>
            </a:r>
            <a:r>
              <a:rPr lang="en-US" dirty="0"/>
              <a:t>around the world considered to be of outstanding value to humanity.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It is based on </a:t>
            </a:r>
            <a:r>
              <a:rPr lang="en-US" b="1" dirty="0">
                <a:solidFill>
                  <a:srgbClr val="FF0000"/>
                </a:solidFill>
              </a:rPr>
              <a:t>UN’s Convention Concerning the Protection of the World Cultural and Natural Heritage of 1972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India has </a:t>
            </a:r>
            <a:r>
              <a:rPr lang="en-US" b="1" dirty="0">
                <a:solidFill>
                  <a:srgbClr val="FF0000"/>
                </a:solidFill>
              </a:rPr>
              <a:t>38 World Heritage Sites</a:t>
            </a:r>
            <a:r>
              <a:rPr lang="en-US" b="1" dirty="0"/>
              <a:t>, including </a:t>
            </a:r>
            <a:r>
              <a:rPr lang="en-US" b="1" dirty="0">
                <a:solidFill>
                  <a:srgbClr val="FF0000"/>
                </a:solidFill>
              </a:rPr>
              <a:t>30 Cultural properties, 7 Natural properties and 1 mixed site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44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solidFill>
                  <a:schemeClr val="accent1">
                    <a:lumMod val="75000"/>
                  </a:schemeClr>
                </a:solidFill>
              </a:rPr>
              <a:t>Dholavira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/>
              <a:t>A Harappan City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Dholavira</a:t>
            </a:r>
            <a:r>
              <a:rPr lang="en-US" dirty="0"/>
              <a:t> is located in </a:t>
            </a:r>
            <a:r>
              <a:rPr lang="en-US" b="1" dirty="0" err="1">
                <a:solidFill>
                  <a:srgbClr val="00B050"/>
                </a:solidFill>
              </a:rPr>
              <a:t>Khadir</a:t>
            </a:r>
            <a:r>
              <a:rPr lang="en-US" b="1" dirty="0">
                <a:solidFill>
                  <a:srgbClr val="00B050"/>
                </a:solidFill>
              </a:rPr>
              <a:t> Island of the </a:t>
            </a:r>
            <a:r>
              <a:rPr lang="en-US" b="1" dirty="0" err="1">
                <a:solidFill>
                  <a:srgbClr val="00B050"/>
                </a:solidFill>
              </a:rPr>
              <a:t>Rann</a:t>
            </a:r>
            <a:r>
              <a:rPr lang="en-US" b="1" dirty="0">
                <a:solidFill>
                  <a:srgbClr val="00B050"/>
                </a:solidFill>
              </a:rPr>
              <a:t> of Kutch</a:t>
            </a:r>
            <a:r>
              <a:rPr lang="en-US" b="1" dirty="0"/>
              <a:t>, </a:t>
            </a:r>
            <a:r>
              <a:rPr lang="en-US" dirty="0"/>
              <a:t>Gujarat</a:t>
            </a:r>
          </a:p>
          <a:p>
            <a:pPr marL="0" indent="0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It is a fortified </a:t>
            </a:r>
            <a:r>
              <a:rPr lang="en-US" b="1" dirty="0">
                <a:solidFill>
                  <a:srgbClr val="00B050"/>
                </a:solidFill>
              </a:rPr>
              <a:t>quadrangular Harrapan </a:t>
            </a:r>
            <a:r>
              <a:rPr lang="en-US" dirty="0"/>
              <a:t>city set which </a:t>
            </a:r>
            <a:r>
              <a:rPr lang="en-US" dirty="0" smtClean="0"/>
              <a:t>saw </a:t>
            </a:r>
            <a:r>
              <a:rPr lang="en-US" dirty="0"/>
              <a:t>occupation for 1200 years (3000 BCE-1800 BCE)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It is one of the two largest Harappan sites in India, and </a:t>
            </a:r>
            <a:r>
              <a:rPr lang="en-US" b="1" dirty="0">
                <a:solidFill>
                  <a:srgbClr val="00B050"/>
                </a:solidFill>
              </a:rPr>
              <a:t>5th largest in the subcontinent.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It lay between two seasonal streams, the </a:t>
            </a:r>
            <a:r>
              <a:rPr lang="en-US" dirty="0" err="1"/>
              <a:t>Mansar</a:t>
            </a:r>
            <a:r>
              <a:rPr lang="en-US" dirty="0"/>
              <a:t> in the north and </a:t>
            </a:r>
            <a:r>
              <a:rPr lang="en-US" dirty="0" err="1"/>
              <a:t>Manhar</a:t>
            </a:r>
            <a:r>
              <a:rPr lang="en-US" dirty="0"/>
              <a:t> in the south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1033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889"/>
            <a:ext cx="10515600" cy="5556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site demonstrates the ingenuity of Harappan people to evolve a highly </a:t>
            </a:r>
            <a:r>
              <a:rPr lang="en-US" b="1" dirty="0" err="1">
                <a:solidFill>
                  <a:srgbClr val="00B050"/>
                </a:solidFill>
              </a:rPr>
              <a:t>organised</a:t>
            </a:r>
            <a:r>
              <a:rPr lang="en-US" b="1" dirty="0">
                <a:solidFill>
                  <a:srgbClr val="00B050"/>
                </a:solidFill>
              </a:rPr>
              <a:t> system of town planning </a:t>
            </a:r>
            <a:r>
              <a:rPr lang="en-US" b="1" dirty="0"/>
              <a:t>with perfected proportions, </a:t>
            </a:r>
            <a:r>
              <a:rPr lang="en-US" b="1" dirty="0">
                <a:solidFill>
                  <a:srgbClr val="00B050"/>
                </a:solidFill>
              </a:rPr>
              <a:t>interrelation of functional areas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street-pattern </a:t>
            </a:r>
            <a:r>
              <a:rPr lang="en-US" b="1" dirty="0"/>
              <a:t>and an </a:t>
            </a:r>
            <a:r>
              <a:rPr lang="en-US" b="1" dirty="0">
                <a:solidFill>
                  <a:srgbClr val="00B050"/>
                </a:solidFill>
              </a:rPr>
              <a:t>efficient water conservation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adopted </a:t>
            </a:r>
            <a:r>
              <a:rPr lang="en-US" b="1" dirty="0">
                <a:solidFill>
                  <a:srgbClr val="FF0000"/>
                </a:solidFill>
              </a:rPr>
              <a:t>excellent water conservation strategy </a:t>
            </a:r>
            <a:r>
              <a:rPr lang="en-US" dirty="0"/>
              <a:t>by building dams, reservoirs and pipelines.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site has </a:t>
            </a:r>
            <a:r>
              <a:rPr lang="en-US" b="1" dirty="0">
                <a:solidFill>
                  <a:srgbClr val="FF0000"/>
                </a:solidFill>
              </a:rPr>
              <a:t>three distinct zone </a:t>
            </a:r>
            <a:r>
              <a:rPr lang="en-US" dirty="0"/>
              <a:t>comprising of a distinct </a:t>
            </a:r>
            <a:r>
              <a:rPr lang="en-US" b="1" dirty="0">
                <a:solidFill>
                  <a:srgbClr val="FF0000"/>
                </a:solidFill>
              </a:rPr>
              <a:t>upper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(citadel, bailey) and middle (having a distinct street-pattern, large scale enclosure and a ceremonial ground) towns enclosed by a lower town (with narrower streets, smaller enclosures and industrial </a:t>
            </a:r>
            <a:r>
              <a:rPr lang="en-US" dirty="0" smtClean="0"/>
              <a:t>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74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B29EFD-54F5-4532-A5FD-BD2424E5F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2" y="1757362"/>
            <a:ext cx="4714875" cy="3343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439C20-4363-4078-AEA6-494AD5FC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763" y="1757362"/>
            <a:ext cx="3088394" cy="33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76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4646</TotalTime>
  <Words>912</Words>
  <Application>Microsoft Office PowerPoint</Application>
  <PresentationFormat>Custom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    </vt:lpstr>
      <vt:lpstr>Slide 2</vt:lpstr>
      <vt:lpstr>Slide 3</vt:lpstr>
      <vt:lpstr>Slide 4</vt:lpstr>
      <vt:lpstr>        World Heritage List for 2020 </vt:lpstr>
      <vt:lpstr>World Heritage Sites</vt:lpstr>
      <vt:lpstr>Dholavira: A Harappan City</vt:lpstr>
      <vt:lpstr>Slide 8</vt:lpstr>
      <vt:lpstr>Slide 9</vt:lpstr>
      <vt:lpstr>Monuments and Forts of Deccan Sultanate</vt:lpstr>
      <vt:lpstr>Bahmani Monuments at Gulbarga and Bidar</vt:lpstr>
      <vt:lpstr>Adil Shashi Monuments at Bijapur, Karnataka</vt:lpstr>
      <vt:lpstr>Qutb Shahi Monuments at Hyderabad, Telengana</vt:lpstr>
      <vt:lpstr>        CHARDHAM PARIYOJANA </vt:lpstr>
      <vt:lpstr>Slide 15</vt:lpstr>
      <vt:lpstr>Slide 16</vt:lpstr>
      <vt:lpstr>         KONARK SUN TEMPLE</vt:lpstr>
      <vt:lpstr>Sun Temple, Konark</vt:lpstr>
      <vt:lpstr>Slide 19</vt:lpstr>
      <vt:lpstr>        Florence Nightingale</vt:lpstr>
      <vt:lpstr>Florence Nightingale (1820-1910)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manorma tomer</cp:lastModifiedBy>
  <cp:revision>156</cp:revision>
  <dcterms:created xsi:type="dcterms:W3CDTF">2020-02-29T11:47:32Z</dcterms:created>
  <dcterms:modified xsi:type="dcterms:W3CDTF">2020-08-17T16:24:22Z</dcterms:modified>
</cp:coreProperties>
</file>